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403D8-D5C4-46E2-BF85-7FC244207CAA}" v="8" dt="2024-12-16T14:49:41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3" d="100"/>
          <a:sy n="93" d="100"/>
        </p:scale>
        <p:origin x="1208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Tatta" userId="0d03f939dfd68f40" providerId="LiveId" clId="{0C1403D8-D5C4-46E2-BF85-7FC244207CAA}"/>
    <pc:docChg chg="modSld">
      <pc:chgData name="Zuzana Tatta" userId="0d03f939dfd68f40" providerId="LiveId" clId="{0C1403D8-D5C4-46E2-BF85-7FC244207CAA}" dt="2024-12-16T14:49:41.705" v="216" actId="5736"/>
      <pc:docMkLst>
        <pc:docMk/>
      </pc:docMkLst>
      <pc:sldChg chg="addSp modSp mod">
        <pc:chgData name="Zuzana Tatta" userId="0d03f939dfd68f40" providerId="LiveId" clId="{0C1403D8-D5C4-46E2-BF85-7FC244207CAA}" dt="2024-12-16T14:49:41.705" v="216" actId="5736"/>
        <pc:sldMkLst>
          <pc:docMk/>
          <pc:sldMk cId="1370587797" sldId="256"/>
        </pc:sldMkLst>
        <pc:spChg chg="add mod">
          <ac:chgData name="Zuzana Tatta" userId="0d03f939dfd68f40" providerId="LiveId" clId="{0C1403D8-D5C4-46E2-BF85-7FC244207CAA}" dt="2024-12-16T14:49:41.705" v="216" actId="5736"/>
          <ac:spMkLst>
            <pc:docMk/>
            <pc:sldMk cId="1370587797" sldId="256"/>
            <ac:spMk id="5" creationId="{8A3E8E1E-CB18-9103-E8F4-CE52C7A1B4A1}"/>
          </ac:spMkLst>
        </pc:spChg>
        <pc:spChg chg="add mod">
          <ac:chgData name="Zuzana Tatta" userId="0d03f939dfd68f40" providerId="LiveId" clId="{0C1403D8-D5C4-46E2-BF85-7FC244207CAA}" dt="2024-12-16T14:49:41.705" v="216" actId="5736"/>
          <ac:spMkLst>
            <pc:docMk/>
            <pc:sldMk cId="1370587797" sldId="256"/>
            <ac:spMk id="6" creationId="{86A2947B-4116-0D71-BAB3-6C201F55FAFF}"/>
          </ac:spMkLst>
        </pc:spChg>
        <pc:graphicFrameChg chg="mod modGraphic">
          <ac:chgData name="Zuzana Tatta" userId="0d03f939dfd68f40" providerId="LiveId" clId="{0C1403D8-D5C4-46E2-BF85-7FC244207CAA}" dt="2024-12-16T14:49:41.705" v="216" actId="5736"/>
          <ac:graphicFrameMkLst>
            <pc:docMk/>
            <pc:sldMk cId="1370587797" sldId="256"/>
            <ac:graphicFrameMk id="4" creationId="{8AE02D5E-4F6A-EC68-8122-FB4200B1907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635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443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681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495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8195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989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17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048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15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572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3314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2F2205-A02A-4A0D-BD1A-9540E83DD67A}" type="datetimeFigureOut">
              <a:rPr lang="sk-SK" smtClean="0"/>
              <a:t>16. 12. 2024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120F8C-FE59-45D5-9EB2-77CF211553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2843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iscover.certilogo.com/blogs/insights-blog/take-back-scheme-brands" TargetMode="External"/><Relationship Id="rId3" Type="http://schemas.openxmlformats.org/officeDocument/2006/relationships/hyperlink" Target="https://www.ceclub.org/" TargetMode="External"/><Relationship Id="rId7" Type="http://schemas.openxmlformats.org/officeDocument/2006/relationships/hyperlink" Target="https://www.firmhouse.com/blog/what-is-product-as-a-service-paas" TargetMode="External"/><Relationship Id="rId2" Type="http://schemas.openxmlformats.org/officeDocument/2006/relationships/hyperlink" Target="https://stateofgreen.com/en/solutions/industrial-symbiosis-a-model-for-growth-in-the-circular-economy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llenmacarthurfoundation.org/videos/what-if-we-dont-buy-products-and-we-buy-service" TargetMode="External"/><Relationship Id="rId11" Type="http://schemas.openxmlformats.org/officeDocument/2006/relationships/hyperlink" Target="https://www.sfridoo.com/en/blog/examples-industrial-symbiosis-among-companies/" TargetMode="External"/><Relationship Id="rId5" Type="http://schemas.openxmlformats.org/officeDocument/2006/relationships/hyperlink" Target="https://www.ellenmacarthurfoundation.org/circular-design-guide/overview" TargetMode="External"/><Relationship Id="rId10" Type="http://schemas.openxmlformats.org/officeDocument/2006/relationships/hyperlink" Target="https://www.ellenmacarthurfoundation.org/podcasts/ep-157-inside-the-world-of-industrial-symbiosis-or-the-origins-of-the" TargetMode="External"/><Relationship Id="rId4" Type="http://schemas.openxmlformats.org/officeDocument/2006/relationships/hyperlink" Target="https://ddc.dk/tools/tool-01-circular-strategies-wheel/" TargetMode="External"/><Relationship Id="rId9" Type="http://schemas.openxmlformats.org/officeDocument/2006/relationships/hyperlink" Target="https://theeuropeentrepreneur.com/leveraging-takeback-as-a-loyalty-program-a-circular-strategy-for-brand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8AE02D5E-4F6A-EC68-8122-FB4200B19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017603"/>
              </p:ext>
            </p:extLst>
          </p:nvPr>
        </p:nvGraphicFramePr>
        <p:xfrm>
          <a:off x="176600" y="1343858"/>
          <a:ext cx="6491050" cy="75515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5717">
                  <a:extLst>
                    <a:ext uri="{9D8B030D-6E8A-4147-A177-3AD203B41FA5}">
                      <a16:colId xmlns:a16="http://schemas.microsoft.com/office/drawing/2014/main" val="2491616561"/>
                    </a:ext>
                  </a:extLst>
                </a:gridCol>
                <a:gridCol w="1215109">
                  <a:extLst>
                    <a:ext uri="{9D8B030D-6E8A-4147-A177-3AD203B41FA5}">
                      <a16:colId xmlns:a16="http://schemas.microsoft.com/office/drawing/2014/main" val="300807022"/>
                    </a:ext>
                  </a:extLst>
                </a:gridCol>
                <a:gridCol w="1337847">
                  <a:extLst>
                    <a:ext uri="{9D8B030D-6E8A-4147-A177-3AD203B41FA5}">
                      <a16:colId xmlns:a16="http://schemas.microsoft.com/office/drawing/2014/main" val="198154121"/>
                    </a:ext>
                  </a:extLst>
                </a:gridCol>
                <a:gridCol w="1694167">
                  <a:extLst>
                    <a:ext uri="{9D8B030D-6E8A-4147-A177-3AD203B41FA5}">
                      <a16:colId xmlns:a16="http://schemas.microsoft.com/office/drawing/2014/main" val="1057346804"/>
                    </a:ext>
                  </a:extLst>
                </a:gridCol>
                <a:gridCol w="1298210">
                  <a:extLst>
                    <a:ext uri="{9D8B030D-6E8A-4147-A177-3AD203B41FA5}">
                      <a16:colId xmlns:a16="http://schemas.microsoft.com/office/drawing/2014/main" val="808667155"/>
                    </a:ext>
                  </a:extLst>
                </a:gridCol>
              </a:tblGrid>
              <a:tr h="296535">
                <a:tc>
                  <a:txBody>
                    <a:bodyPr/>
                    <a:lstStyle/>
                    <a:p>
                      <a:r>
                        <a:rPr lang="sk-SK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Step</a:t>
                      </a:r>
                      <a:endParaRPr lang="sk-SK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1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Question</a:t>
                      </a:r>
                      <a:endParaRPr lang="sk-SK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1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</a:t>
                      </a:r>
                      <a:endParaRPr lang="sk-SK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1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Example</a:t>
                      </a:r>
                      <a:endParaRPr lang="sk-SK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1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Find</a:t>
                      </a:r>
                      <a:r>
                        <a:rPr lang="sk-SK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k-SK" sz="11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out</a:t>
                      </a:r>
                      <a:r>
                        <a:rPr lang="sk-SK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910990"/>
                  </a:ext>
                </a:extLst>
              </a:tr>
              <a:tr h="1305325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Assess Waste and Resource Use</a:t>
                      </a:r>
                      <a:endParaRPr lang="en-US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 I generate waste that could be reused by another company?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Conduct a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waste audit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 identify reusable by-products.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 bakery can collaborate with local farms to use organic waste as animal feed.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State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of Gree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</a:t>
                      </a:r>
                      <a:endParaRPr lang="sk-SK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sk-SK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hlinkClick r:id="rId3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r>
                        <a:rPr lang="sk-SK" sz="1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Circular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sk-SK" sz="1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Economy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sk-SK" sz="1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Club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7589955"/>
                  </a:ext>
                </a:extLst>
              </a:tr>
              <a:tr h="1374669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Evaluate Product Design for Circularity</a:t>
                      </a:r>
                      <a:endParaRPr lang="en-US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Could I redesign one product to reduce waste?</a:t>
                      </a:r>
                      <a:endParaRPr lang="sk-SK" sz="11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Choose one product and explore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eco-design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principles: durability, repairability, recyclability.</a:t>
                      </a:r>
                      <a:endParaRPr lang="sk-SK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tool company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could redesign a high-wear component, making it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modular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for easier replacement instead of total product replacement.</a:t>
                      </a:r>
                      <a:endParaRPr lang="sk-SK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1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Danish</a:t>
                      </a:r>
                      <a:r>
                        <a:rPr lang="sk-SK" sz="11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Design </a:t>
                      </a:r>
                      <a:r>
                        <a:rPr lang="sk-SK" sz="11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Center</a:t>
                      </a:r>
                      <a:r>
                        <a:rPr lang="sk-SK" sz="11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sk-SK" sz="11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circular</a:t>
                      </a:r>
                      <a:r>
                        <a:rPr lang="sk-SK" sz="11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design </a:t>
                      </a:r>
                      <a:r>
                        <a:rPr lang="sk-SK" sz="11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wheel</a:t>
                      </a:r>
                      <a:r>
                        <a:rPr lang="sk-SK" sz="11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endParaRPr lang="sk-SK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Ellen MacArthur Foundation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Eco-design guidelines​</a:t>
                      </a:r>
                      <a:endParaRPr lang="sk-SK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4168934"/>
                  </a:ext>
                </a:extLst>
              </a:tr>
              <a:tr h="1920853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 Consider New Business Models</a:t>
                      </a:r>
                      <a:endParaRPr lang="sk-SK" sz="11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 I test a subscription or leasing model with one product?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Pilot a </a:t>
                      </a:r>
                      <a:r>
                        <a:rPr lang="en-US" sz="11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subscription or leasing model</a:t>
                      </a:r>
                      <a:r>
                        <a:rPr lang="en-US" sz="11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for durable products.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fashion retailer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could offer a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clothing rental service</a:t>
                      </a:r>
                      <a:r>
                        <a:rPr lang="sk-SK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customers rent high-quality garments for a set period, with the option to return or swap items, promoting reuse and reducing the need for constant new purchases.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Ellen MacArthur Foundation -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Product-as-a-Service</a:t>
                      </a:r>
                      <a:r>
                        <a:rPr lang="en-US" sz="1100" dirty="0">
                          <a:solidFill>
                            <a:srgbClr val="46788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​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video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endParaRPr lang="sk-SK" sz="1100" dirty="0">
                        <a:solidFill>
                          <a:srgbClr val="96607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hlinkClick r:id="rId7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Firmhouse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8916955"/>
                  </a:ext>
                </a:extLst>
              </a:tr>
              <a:tr h="1224731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 Improve Customer Engagement and Incentives</a:t>
                      </a:r>
                      <a:endParaRPr lang="en-US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 I incentivize my customers to participate in circular initiatives, like recycling or returning old products?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Implement a </a:t>
                      </a:r>
                      <a:r>
                        <a:rPr lang="en-US" sz="11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take-back program</a:t>
                      </a:r>
                      <a:r>
                        <a:rPr lang="en-US" sz="11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with incentives for returns.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home appliance retailer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k-SK" sz="11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offer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discounts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for customers who bring in their old appliances for recycling.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1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Certilogo</a:t>
                      </a:r>
                      <a:endParaRPr lang="sk-SK" sz="11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sk-SK" sz="1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r>
                        <a:rPr lang="sk-SK" sz="1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The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sk-SK" sz="11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Europe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1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Entrepreneur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7246451"/>
                  </a:ext>
                </a:extLst>
              </a:tr>
              <a:tr h="1389247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</a:t>
                      </a:r>
                      <a:r>
                        <a:rPr lang="sk-SK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Collaborate with Local or Industry Partners</a:t>
                      </a:r>
                      <a:endParaRPr lang="en-US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 I collaborate with other businesses in my area or industry to reduce waste and share resources?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Reach out to local businesses for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resource-sharing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or </a:t>
                      </a:r>
                      <a:r>
                        <a:rPr lang="en-US" sz="11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waste exchange</a:t>
                      </a:r>
                      <a:r>
                        <a:rPr lang="en-US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local farm</a:t>
                      </a:r>
                      <a:r>
                        <a:rPr lang="en-US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could collaborate with a 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composting service</a:t>
                      </a:r>
                      <a:r>
                        <a:rPr lang="en-US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 turn organic waste into fertilizer, benefiting both parties.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Ellen MacArthur Foundation -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Industrial Symbiosis​</a:t>
                      </a:r>
                      <a:r>
                        <a:rPr lang="sk-SK" sz="1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podcast</a:t>
                      </a:r>
                    </a:p>
                    <a:p>
                      <a:endParaRPr lang="sk-SK" sz="11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sk-SK" sz="1100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Sfridoo</a:t>
                      </a:r>
                      <a:r>
                        <a:rPr lang="sk-SK" sz="11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10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5448618"/>
                  </a:ext>
                </a:extLst>
              </a:tr>
            </a:tbl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8A3E8E1E-CB18-9103-E8F4-CE52C7A1B4A1}"/>
              </a:ext>
            </a:extLst>
          </p:cNvPr>
          <p:cNvSpPr txBox="1"/>
          <p:nvPr/>
        </p:nvSpPr>
        <p:spPr>
          <a:xfrm rot="19211127">
            <a:off x="-117362" y="4765689"/>
            <a:ext cx="742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>
                <a:solidFill>
                  <a:schemeClr val="bg1">
                    <a:alpha val="58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©stepstosustainablebusiness.blog</a:t>
            </a:r>
            <a:endParaRPr lang="sk-SK" sz="4000" dirty="0">
              <a:solidFill>
                <a:schemeClr val="bg1">
                  <a:alpha val="58000"/>
                </a:schemeClr>
              </a:solidFill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6A2947B-4116-0D71-BAB3-6C201F55FAFF}"/>
              </a:ext>
            </a:extLst>
          </p:cNvPr>
          <p:cNvSpPr txBox="1"/>
          <p:nvPr/>
        </p:nvSpPr>
        <p:spPr>
          <a:xfrm>
            <a:off x="247507" y="460638"/>
            <a:ext cx="627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SME Circular Economy - Initial Checklist</a:t>
            </a:r>
          </a:p>
        </p:txBody>
      </p:sp>
    </p:spTree>
    <p:extLst>
      <p:ext uri="{BB962C8B-B14F-4D97-AF65-F5344CB8AC3E}">
        <p14:creationId xmlns:p14="http://schemas.microsoft.com/office/powerpoint/2010/main" val="137058779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329</Words>
  <Application>Microsoft Office PowerPoint</Application>
  <PresentationFormat>Širokouhlá</PresentationFormat>
  <Paragraphs>42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Motív Office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Zuzana Tatta</dc:creator>
  <cp:lastModifiedBy>Zuzana Tatta</cp:lastModifiedBy>
  <cp:revision>1</cp:revision>
  <dcterms:created xsi:type="dcterms:W3CDTF">2024-12-16T13:22:22Z</dcterms:created>
  <dcterms:modified xsi:type="dcterms:W3CDTF">2024-12-16T14:51:26Z</dcterms:modified>
</cp:coreProperties>
</file>